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76" r:id="rId4"/>
    <p:sldId id="285" r:id="rId5"/>
    <p:sldId id="284" r:id="rId6"/>
    <p:sldId id="283" r:id="rId7"/>
    <p:sldId id="282" r:id="rId8"/>
    <p:sldId id="281" r:id="rId9"/>
    <p:sldId id="280" r:id="rId10"/>
    <p:sldId id="278" r:id="rId11"/>
    <p:sldId id="279" r:id="rId12"/>
    <p:sldId id="289" r:id="rId13"/>
    <p:sldId id="288" r:id="rId14"/>
    <p:sldId id="286" r:id="rId15"/>
    <p:sldId id="290" r:id="rId16"/>
    <p:sldId id="295" r:id="rId17"/>
    <p:sldId id="258" r:id="rId18"/>
    <p:sldId id="291" r:id="rId19"/>
    <p:sldId id="294" r:id="rId20"/>
    <p:sldId id="292" r:id="rId21"/>
    <p:sldId id="277" r:id="rId22"/>
    <p:sldId id="293" r:id="rId23"/>
    <p:sldId id="27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39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8C70F-69E7-4C58-A385-E47222EDC9CA}" type="datetimeFigureOut">
              <a:rPr lang="ru-RU" smtClean="0"/>
              <a:t>15.06.2018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820E6-C75B-4194-8FD9-997B5B24D7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059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820E6-C75B-4194-8FD9-997B5B24D7E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354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820E6-C75B-4194-8FD9-997B5B24D7E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463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C9F162-1370-48D3-96A2-BE427A7A5776}" type="datetimeFigureOut">
              <a:rPr lang="ru-RU" smtClean="0"/>
              <a:t>15.06.2018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8C1BA6-221B-4993-A335-B7D2A077E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09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C9F162-1370-48D3-96A2-BE427A7A5776}" type="datetimeFigureOut">
              <a:rPr lang="ru-RU" smtClean="0"/>
              <a:t>15.06.2018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8C1BA6-221B-4993-A335-B7D2A077E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76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C9F162-1370-48D3-96A2-BE427A7A5776}" type="datetimeFigureOut">
              <a:rPr lang="ru-RU" smtClean="0"/>
              <a:t>15.06.2018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8C1BA6-221B-4993-A335-B7D2A077E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58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C9F162-1370-48D3-96A2-BE427A7A5776}" type="datetimeFigureOut">
              <a:rPr lang="ru-RU" smtClean="0"/>
              <a:t>15.06.2018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8C1BA6-221B-4993-A335-B7D2A077E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77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C9F162-1370-48D3-96A2-BE427A7A5776}" type="datetimeFigureOut">
              <a:rPr lang="ru-RU" smtClean="0"/>
              <a:t>15.06.2018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8C1BA6-221B-4993-A335-B7D2A077E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00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C9F162-1370-48D3-96A2-BE427A7A5776}" type="datetimeFigureOut">
              <a:rPr lang="ru-RU" smtClean="0"/>
              <a:t>15.06.2018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8C1BA6-221B-4993-A335-B7D2A077E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36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C9F162-1370-48D3-96A2-BE427A7A5776}" type="datetimeFigureOut">
              <a:rPr lang="ru-RU" smtClean="0"/>
              <a:t>15.06.2018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8C1BA6-221B-4993-A335-B7D2A077E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3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C9F162-1370-48D3-96A2-BE427A7A5776}" type="datetimeFigureOut">
              <a:rPr lang="ru-RU" smtClean="0"/>
              <a:t>15.06.2018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8C1BA6-221B-4993-A335-B7D2A077E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09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C9F162-1370-48D3-96A2-BE427A7A5776}" type="datetimeFigureOut">
              <a:rPr lang="ru-RU" smtClean="0"/>
              <a:t>15.06.2018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8C1BA6-221B-4993-A335-B7D2A077E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77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C9F162-1370-48D3-96A2-BE427A7A5776}" type="datetimeFigureOut">
              <a:rPr lang="ru-RU" smtClean="0"/>
              <a:t>15.06.2018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8C1BA6-221B-4993-A335-B7D2A077E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04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C9F162-1370-48D3-96A2-BE427A7A5776}" type="datetimeFigureOut">
              <a:rPr lang="ru-RU" smtClean="0"/>
              <a:t>15.06.2018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8C1BA6-221B-4993-A335-B7D2A077E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92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100000">
              <a:srgbClr val="9999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66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AC9F162-1370-48D3-96A2-BE427A7A5776}" type="datetimeFigureOut">
              <a:rPr lang="ru-RU" smtClean="0"/>
              <a:t>15.06.2018</a:t>
            </a:fld>
            <a:endParaRPr lang="ru-RU"/>
          </a:p>
        </p:txBody>
      </p:sp>
      <p:sp>
        <p:nvSpPr>
          <p:cNvPr id="166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66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F8C1BA6-221B-4993-A335-B7D2A077EB2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9.wdp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0705" y="476672"/>
            <a:ext cx="8640960" cy="5534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</a:pPr>
            <a:r>
              <a:rPr lang="ru-RU" sz="4000" b="1" dirty="0" smtClean="0">
                <a:solidFill>
                  <a:srgbClr val="6600CC"/>
                </a:solidFill>
              </a:rPr>
              <a:t>Межрегиональный семинар </a:t>
            </a:r>
            <a:endParaRPr lang="ru-RU" sz="200" b="1" dirty="0" smtClean="0">
              <a:solidFill>
                <a:srgbClr val="6600CC"/>
              </a:solidFill>
            </a:endParaRPr>
          </a:p>
          <a:p>
            <a:pPr algn="ctr">
              <a:lnSpc>
                <a:spcPts val="4500"/>
              </a:lnSpc>
            </a:pPr>
            <a:r>
              <a:rPr lang="ru-RU" sz="4300" b="1" dirty="0" smtClean="0">
                <a:solidFill>
                  <a:srgbClr val="990033"/>
                </a:solidFill>
              </a:rPr>
              <a:t>«</a:t>
            </a:r>
            <a:r>
              <a:rPr lang="ru-RU" sz="4300" b="1" dirty="0">
                <a:solidFill>
                  <a:srgbClr val="990033"/>
                </a:solidFill>
              </a:rPr>
              <a:t>Вебландия» и развитие цифровой грамотности </a:t>
            </a:r>
            <a:endParaRPr lang="ru-RU" sz="4300" b="1" dirty="0" smtClean="0">
              <a:solidFill>
                <a:srgbClr val="990033"/>
              </a:solidFill>
            </a:endParaRPr>
          </a:p>
          <a:p>
            <a:pPr algn="ctr">
              <a:lnSpc>
                <a:spcPts val="4500"/>
              </a:lnSpc>
            </a:pPr>
            <a:r>
              <a:rPr lang="ru-RU" sz="4300" b="1" dirty="0" smtClean="0">
                <a:solidFill>
                  <a:srgbClr val="990033"/>
                </a:solidFill>
              </a:rPr>
              <a:t>детей </a:t>
            </a:r>
            <a:r>
              <a:rPr lang="ru-RU" sz="4300" b="1" dirty="0">
                <a:solidFill>
                  <a:srgbClr val="990033"/>
                </a:solidFill>
              </a:rPr>
              <a:t>и родителей</a:t>
            </a:r>
            <a:r>
              <a:rPr lang="ru-RU" sz="4300" b="1" dirty="0" smtClean="0">
                <a:solidFill>
                  <a:srgbClr val="990033"/>
                </a:solidFill>
              </a:rPr>
              <a:t>»</a:t>
            </a:r>
          </a:p>
          <a:p>
            <a:pPr algn="ctr"/>
            <a:endParaRPr lang="ru-RU" sz="200" b="1" dirty="0" smtClean="0">
              <a:solidFill>
                <a:srgbClr val="6600CC"/>
              </a:solidFill>
            </a:endParaRPr>
          </a:p>
          <a:p>
            <a:pPr algn="ctr"/>
            <a:endParaRPr lang="ru-RU" sz="200" b="1" dirty="0">
              <a:solidFill>
                <a:srgbClr val="6600CC"/>
              </a:solidFill>
            </a:endParaRPr>
          </a:p>
          <a:p>
            <a:pPr algn="ctr"/>
            <a:endParaRPr lang="ru-RU" sz="200" b="1" dirty="0" smtClean="0">
              <a:solidFill>
                <a:srgbClr val="6600CC"/>
              </a:solidFill>
            </a:endParaRPr>
          </a:p>
          <a:p>
            <a:pPr algn="ctr"/>
            <a:endParaRPr lang="ru-RU" sz="200" b="1" dirty="0" smtClean="0">
              <a:solidFill>
                <a:srgbClr val="6600CC"/>
              </a:solidFill>
            </a:endParaRPr>
          </a:p>
          <a:p>
            <a:pPr algn="ctr"/>
            <a:endParaRPr lang="ru-RU" sz="200" b="1" dirty="0">
              <a:solidFill>
                <a:srgbClr val="6600CC"/>
              </a:solidFill>
            </a:endParaRPr>
          </a:p>
          <a:p>
            <a:pPr algn="ctr"/>
            <a:endParaRPr lang="ru-RU" sz="200" b="1" dirty="0" smtClean="0">
              <a:solidFill>
                <a:srgbClr val="6600CC"/>
              </a:solidFill>
            </a:endParaRPr>
          </a:p>
          <a:p>
            <a:pPr algn="ctr"/>
            <a:endParaRPr lang="ru-RU" sz="200" b="1" dirty="0">
              <a:solidFill>
                <a:srgbClr val="6600CC"/>
              </a:solidFill>
            </a:endParaRPr>
          </a:p>
          <a:p>
            <a:pPr algn="ctr"/>
            <a:endParaRPr lang="ru-RU" sz="200" b="1" dirty="0" smtClean="0">
              <a:solidFill>
                <a:srgbClr val="6600CC"/>
              </a:solidFill>
            </a:endParaRPr>
          </a:p>
          <a:p>
            <a:pPr algn="ctr"/>
            <a:endParaRPr lang="ru-RU" sz="200" b="1" dirty="0">
              <a:solidFill>
                <a:srgbClr val="6600CC"/>
              </a:solidFill>
            </a:endParaRPr>
          </a:p>
          <a:p>
            <a:pPr algn="ctr"/>
            <a:endParaRPr lang="ru-RU" sz="200" b="1" dirty="0" smtClean="0">
              <a:solidFill>
                <a:srgbClr val="6600CC"/>
              </a:solidFill>
            </a:endParaRPr>
          </a:p>
          <a:p>
            <a:pPr algn="ctr"/>
            <a:endParaRPr lang="ru-RU" sz="200" b="1" dirty="0">
              <a:solidFill>
                <a:srgbClr val="6600CC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6600CC"/>
                </a:solidFill>
              </a:rPr>
              <a:t>Тема выступления: </a:t>
            </a:r>
          </a:p>
          <a:p>
            <a:pPr algn="ctr">
              <a:lnSpc>
                <a:spcPts val="3800"/>
              </a:lnSpc>
            </a:pPr>
            <a:r>
              <a:rPr lang="ru-RU" sz="3500" b="1" dirty="0">
                <a:solidFill>
                  <a:srgbClr val="990033"/>
                </a:solidFill>
              </a:rPr>
              <a:t>«Информационно-образовательная деятельность библиотеки по продвижению ресурса «Вебландия» среди пользователей»</a:t>
            </a:r>
            <a:endParaRPr lang="ru-RU" sz="3500" b="1" dirty="0" smtClean="0">
              <a:solidFill>
                <a:srgbClr val="990033"/>
              </a:solidFill>
            </a:endParaRPr>
          </a:p>
          <a:p>
            <a:pPr algn="ctr"/>
            <a:endParaRPr lang="ru-RU" sz="1500" b="1" dirty="0" smtClean="0">
              <a:solidFill>
                <a:srgbClr val="66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5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3780" y="278544"/>
            <a:ext cx="8424936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500"/>
              </a:lnSpc>
            </a:pPr>
            <a:r>
              <a:rPr lang="ru-RU" sz="3000" b="1" dirty="0">
                <a:solidFill>
                  <a:srgbClr val="990033"/>
                </a:solidFill>
              </a:rPr>
              <a:t>Информационно-образовательная социокультурная деятельность </a:t>
            </a:r>
            <a:r>
              <a:rPr lang="ru-RU" sz="3000" b="1" dirty="0" smtClean="0">
                <a:solidFill>
                  <a:srgbClr val="990033"/>
                </a:solidFill>
              </a:rPr>
              <a:t> </a:t>
            </a:r>
          </a:p>
          <a:p>
            <a:pPr algn="ctr">
              <a:lnSpc>
                <a:spcPts val="3500"/>
              </a:lnSpc>
            </a:pPr>
            <a:r>
              <a:rPr lang="ru-RU" sz="3000" b="1" dirty="0" smtClean="0">
                <a:solidFill>
                  <a:srgbClr val="990033"/>
                </a:solidFill>
              </a:rPr>
              <a:t> </a:t>
            </a:r>
            <a:r>
              <a:rPr lang="ru-RU" sz="3400" b="1" dirty="0">
                <a:solidFill>
                  <a:srgbClr val="990033"/>
                </a:solidFill>
              </a:rPr>
              <a:t>по каталогу «</a:t>
            </a:r>
            <a:r>
              <a:rPr lang="ru-RU" sz="3400" b="1" dirty="0" smtClean="0">
                <a:solidFill>
                  <a:srgbClr val="990033"/>
                </a:solidFill>
              </a:rPr>
              <a:t>Вебландии»</a:t>
            </a:r>
            <a:r>
              <a:rPr lang="ru-RU" sz="3400" b="1" dirty="0"/>
              <a:t> </a:t>
            </a:r>
            <a:endParaRPr lang="ru-RU" sz="3400" dirty="0"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9608" y="2098932"/>
            <a:ext cx="827697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400" b="1" dirty="0">
                <a:solidFill>
                  <a:srgbClr val="6600CC"/>
                </a:solidFill>
              </a:rPr>
              <a:t>Мероприятия в виде информ-уроков в </a:t>
            </a:r>
            <a:r>
              <a:rPr lang="ru-RU" sz="2400" b="1" dirty="0" smtClean="0">
                <a:solidFill>
                  <a:srgbClr val="6600CC"/>
                </a:solidFill>
              </a:rPr>
              <a:t>течение года</a:t>
            </a:r>
            <a:endParaRPr lang="ru-RU" sz="2400" dirty="0">
              <a:solidFill>
                <a:srgbClr val="6600CC"/>
              </a:solidFill>
            </a:endParaRPr>
          </a:p>
          <a:p>
            <a:endParaRPr lang="ru-RU" sz="200" b="1" dirty="0" smtClean="0">
              <a:solidFill>
                <a:srgbClr val="6600CC"/>
              </a:solidFill>
            </a:endParaRPr>
          </a:p>
          <a:p>
            <a:endParaRPr lang="ru-RU" sz="200" b="1" dirty="0">
              <a:solidFill>
                <a:srgbClr val="6600CC"/>
              </a:solidFill>
            </a:endParaRPr>
          </a:p>
          <a:p>
            <a:endParaRPr lang="ru-RU" sz="200" b="1" dirty="0" smtClean="0">
              <a:solidFill>
                <a:srgbClr val="6600CC"/>
              </a:solidFill>
            </a:endParaRPr>
          </a:p>
          <a:p>
            <a:endParaRPr lang="ru-RU" sz="200" b="1" dirty="0">
              <a:solidFill>
                <a:srgbClr val="6600CC"/>
              </a:solidFill>
            </a:endParaRPr>
          </a:p>
          <a:p>
            <a:endParaRPr lang="ru-RU" sz="200" b="1" dirty="0" smtClean="0">
              <a:solidFill>
                <a:srgbClr val="6600CC"/>
              </a:solidFill>
            </a:endParaRPr>
          </a:p>
          <a:p>
            <a:endParaRPr lang="ru-RU" sz="200" b="1" dirty="0">
              <a:solidFill>
                <a:srgbClr val="6600CC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6600CC"/>
                </a:solidFill>
              </a:rPr>
              <a:t>Реклама </a:t>
            </a:r>
            <a:r>
              <a:rPr lang="ru-RU" sz="2400" b="1" dirty="0">
                <a:solidFill>
                  <a:srgbClr val="6600CC"/>
                </a:solidFill>
              </a:rPr>
              <a:t>каталога «Вебландии» среди читателей </a:t>
            </a:r>
            <a:endParaRPr lang="ru-RU" sz="2400" b="1" dirty="0" smtClean="0">
              <a:solidFill>
                <a:srgbClr val="6600CC"/>
              </a:solidFill>
            </a:endParaRPr>
          </a:p>
          <a:p>
            <a:r>
              <a:rPr lang="ru-RU" sz="2400" b="1" dirty="0">
                <a:solidFill>
                  <a:srgbClr val="6600CC"/>
                </a:solidFill>
              </a:rPr>
              <a:t> </a:t>
            </a:r>
            <a:r>
              <a:rPr lang="ru-RU" sz="2400" b="1" dirty="0" smtClean="0">
                <a:solidFill>
                  <a:srgbClr val="6600CC"/>
                </a:solidFill>
              </a:rPr>
              <a:t>   в </a:t>
            </a:r>
            <a:r>
              <a:rPr lang="ru-RU" sz="2400" b="1" dirty="0">
                <a:solidFill>
                  <a:srgbClr val="6600CC"/>
                </a:solidFill>
              </a:rPr>
              <a:t>категории дети и родители </a:t>
            </a:r>
            <a:endParaRPr lang="ru-RU" sz="2400" dirty="0">
              <a:solidFill>
                <a:srgbClr val="6600CC"/>
              </a:solidFill>
            </a:endParaRPr>
          </a:p>
          <a:p>
            <a:endParaRPr lang="ru-RU" sz="200" b="1" dirty="0" smtClean="0">
              <a:solidFill>
                <a:srgbClr val="6600CC"/>
              </a:solidFill>
            </a:endParaRPr>
          </a:p>
          <a:p>
            <a:endParaRPr lang="ru-RU" sz="200" b="1" dirty="0">
              <a:solidFill>
                <a:srgbClr val="6600CC"/>
              </a:solidFill>
            </a:endParaRPr>
          </a:p>
          <a:p>
            <a:endParaRPr lang="ru-RU" sz="200" b="1" dirty="0" smtClean="0">
              <a:solidFill>
                <a:srgbClr val="6600CC"/>
              </a:solidFill>
            </a:endParaRPr>
          </a:p>
          <a:p>
            <a:r>
              <a:rPr lang="ru-RU" sz="200" b="1" dirty="0" smtClean="0">
                <a:solidFill>
                  <a:srgbClr val="6600CC"/>
                </a:solidFill>
              </a:rPr>
              <a:t> </a:t>
            </a:r>
          </a:p>
          <a:p>
            <a:endParaRPr lang="ru-RU" sz="200" b="1" dirty="0">
              <a:solidFill>
                <a:srgbClr val="6600CC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6600CC"/>
                </a:solidFill>
              </a:rPr>
              <a:t>Реклама </a:t>
            </a:r>
            <a:r>
              <a:rPr lang="ru-RU" sz="2400" b="1" dirty="0">
                <a:solidFill>
                  <a:srgbClr val="6600CC"/>
                </a:solidFill>
              </a:rPr>
              <a:t>сайтов «Вебландии»  с помощью партнеров с использованием раздаточного материала  среди педагогов и воспитателей </a:t>
            </a:r>
            <a:endParaRPr lang="ru-RU" sz="2400" dirty="0">
              <a:solidFill>
                <a:srgbClr val="6600CC"/>
              </a:solidFill>
            </a:endParaRPr>
          </a:p>
          <a:p>
            <a:endParaRPr lang="ru-RU" sz="200" b="1" dirty="0" smtClean="0">
              <a:solidFill>
                <a:srgbClr val="6600CC"/>
              </a:solidFill>
            </a:endParaRPr>
          </a:p>
          <a:p>
            <a:endParaRPr lang="ru-RU" sz="200" b="1" dirty="0">
              <a:solidFill>
                <a:srgbClr val="6600CC"/>
              </a:solidFill>
            </a:endParaRPr>
          </a:p>
          <a:p>
            <a:endParaRPr lang="ru-RU" sz="200" b="1" dirty="0" smtClean="0">
              <a:solidFill>
                <a:srgbClr val="6600CC"/>
              </a:solidFill>
            </a:endParaRPr>
          </a:p>
          <a:p>
            <a:endParaRPr lang="ru-RU" sz="200" b="1" dirty="0">
              <a:solidFill>
                <a:srgbClr val="6600CC"/>
              </a:solidFill>
            </a:endParaRPr>
          </a:p>
          <a:p>
            <a:endParaRPr lang="ru-RU" sz="200" b="1" dirty="0" smtClean="0">
              <a:solidFill>
                <a:srgbClr val="6600CC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6600CC"/>
                </a:solidFill>
              </a:rPr>
              <a:t>Реклама </a:t>
            </a:r>
            <a:r>
              <a:rPr lang="ru-RU" sz="2400" b="1" dirty="0">
                <a:solidFill>
                  <a:srgbClr val="6600CC"/>
                </a:solidFill>
              </a:rPr>
              <a:t>сайтов «Вебландии» в рамках летних </a:t>
            </a:r>
            <a:r>
              <a:rPr lang="ru-RU" sz="2400" b="1" dirty="0" smtClean="0">
                <a:solidFill>
                  <a:srgbClr val="6600CC"/>
                </a:solidFill>
              </a:rPr>
              <a:t>чтений</a:t>
            </a:r>
            <a:endParaRPr lang="ru-RU" sz="2400" dirty="0">
              <a:solidFill>
                <a:srgbClr val="6600CC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4192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Users\Владелец\Desktop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164464" cy="6163619"/>
          </a:xfrm>
          <a:prstGeom prst="rect">
            <a:avLst/>
          </a:prstGeom>
          <a:noFill/>
          <a:ln w="19050">
            <a:solidFill>
              <a:srgbClr val="6600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6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D:\Users\Владелец\Documents\библиотека\Фото 2018 г\Азбука цифрового\SANY00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96952"/>
            <a:ext cx="4320000" cy="3240000"/>
          </a:xfrm>
          <a:prstGeom prst="rect">
            <a:avLst/>
          </a:prstGeom>
          <a:noFill/>
          <a:ln w="19050">
            <a:solidFill>
              <a:srgbClr val="6600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D:\Users\Владелец\Documents\библиотека\Фото 2018 г\Азбука цифрового\SANY00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4368000" cy="3276000"/>
          </a:xfrm>
          <a:prstGeom prst="rect">
            <a:avLst/>
          </a:prstGeom>
          <a:noFill/>
          <a:ln w="19050">
            <a:solidFill>
              <a:srgbClr val="6600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94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Users\Владелец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8883"/>
            <a:ext cx="8352928" cy="6288978"/>
          </a:xfrm>
          <a:prstGeom prst="rect">
            <a:avLst/>
          </a:prstGeom>
          <a:noFill/>
          <a:ln w="19050">
            <a:solidFill>
              <a:srgbClr val="6600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23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Users\Владелец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5304"/>
            <a:ext cx="8424936" cy="6333003"/>
          </a:xfrm>
          <a:prstGeom prst="rect">
            <a:avLst/>
          </a:prstGeom>
          <a:noFill/>
          <a:ln w="19050">
            <a:solidFill>
              <a:srgbClr val="6600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15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Users\Владелец\Desktop\май\фото\В мире детства с Интернетенком\SANY00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96952"/>
            <a:ext cx="4319999" cy="3240000"/>
          </a:xfrm>
          <a:prstGeom prst="rect">
            <a:avLst/>
          </a:prstGeom>
          <a:noFill/>
          <a:ln w="19050">
            <a:solidFill>
              <a:srgbClr val="6600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:\Users\Владелец\Documents\архив\2016\мероприятия\пресс-и пост-релизы\Пост-релиз Понемногу обо всем\Ф. 27 Понемногу обо всем 3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4332612" cy="3240000"/>
          </a:xfrm>
          <a:prstGeom prst="rect">
            <a:avLst/>
          </a:prstGeom>
          <a:noFill/>
          <a:ln w="19050">
            <a:solidFill>
              <a:srgbClr val="6600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99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Users\Владелец\Desktop\Для презентации\Памятка Веб-Ландия 2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86233"/>
            <a:ext cx="6586722" cy="5406601"/>
          </a:xfrm>
          <a:prstGeom prst="rect">
            <a:avLst/>
          </a:prstGeom>
          <a:noFill/>
          <a:ln w="19050">
            <a:solidFill>
              <a:srgbClr val="6600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1796"/>
            <a:ext cx="8424936" cy="1267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900"/>
              </a:lnSpc>
            </a:pPr>
            <a:r>
              <a:rPr lang="ru-RU" sz="2600" b="1" dirty="0">
                <a:solidFill>
                  <a:srgbClr val="990033"/>
                </a:solidFill>
              </a:rPr>
              <a:t>Реклама каталога «Вебландии» среди читателей </a:t>
            </a:r>
            <a:endParaRPr lang="ru-RU" sz="2600" b="1" dirty="0" smtClean="0">
              <a:solidFill>
                <a:srgbClr val="990033"/>
              </a:solidFill>
            </a:endParaRPr>
          </a:p>
          <a:p>
            <a:pPr algn="ctr">
              <a:lnSpc>
                <a:spcPts val="2900"/>
              </a:lnSpc>
            </a:pPr>
            <a:r>
              <a:rPr lang="ru-RU" sz="2600" b="1" dirty="0" smtClean="0">
                <a:solidFill>
                  <a:srgbClr val="990033"/>
                </a:solidFill>
              </a:rPr>
              <a:t>в </a:t>
            </a:r>
            <a:r>
              <a:rPr lang="ru-RU" sz="2600" b="1" dirty="0">
                <a:solidFill>
                  <a:srgbClr val="990033"/>
                </a:solidFill>
              </a:rPr>
              <a:t>категории дети и родители </a:t>
            </a:r>
            <a:endParaRPr lang="ru-RU" sz="2600" b="1" dirty="0" smtClean="0">
              <a:solidFill>
                <a:srgbClr val="990033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6600CC"/>
                </a:solidFill>
              </a:rPr>
              <a:t>Памятка</a:t>
            </a:r>
            <a:endParaRPr lang="ru-RU" sz="2800" dirty="0">
              <a:solidFill>
                <a:srgbClr val="66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69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Users\Владелец\Desktop\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12025"/>
            <a:ext cx="8388424" cy="5899112"/>
          </a:xfrm>
          <a:prstGeom prst="rect">
            <a:avLst/>
          </a:prstGeom>
          <a:noFill/>
          <a:ln w="19050">
            <a:solidFill>
              <a:srgbClr val="6600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4" y="188640"/>
            <a:ext cx="6623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6600CC"/>
                </a:solidFill>
              </a:rPr>
              <a:t>Б</a:t>
            </a:r>
            <a:r>
              <a:rPr lang="ru-RU" sz="2800" b="1" dirty="0" smtClean="0">
                <a:solidFill>
                  <a:srgbClr val="6600CC"/>
                </a:solidFill>
              </a:rPr>
              <a:t>уклет </a:t>
            </a:r>
            <a:r>
              <a:rPr lang="ru-RU" sz="2800" b="1" dirty="0">
                <a:solidFill>
                  <a:srgbClr val="6600CC"/>
                </a:solidFill>
              </a:rPr>
              <a:t>«Для вас и вашего малыша»</a:t>
            </a:r>
            <a:endParaRPr lang="ru-RU" sz="2800" dirty="0">
              <a:solidFill>
                <a:srgbClr val="6600CC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8400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6632"/>
            <a:ext cx="8352928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700"/>
              </a:lnSpc>
            </a:pPr>
            <a:r>
              <a:rPr lang="ru-RU" sz="2600" b="1" dirty="0">
                <a:solidFill>
                  <a:srgbClr val="990033"/>
                </a:solidFill>
              </a:rPr>
              <a:t>Реклама сайтов «Вебландии»  с помощью партнеров с использованием раздаточного материала  среди педагогов и воспитателей </a:t>
            </a:r>
            <a:endParaRPr lang="ru-RU" sz="2600" dirty="0">
              <a:solidFill>
                <a:srgbClr val="990033"/>
              </a:solidFill>
              <a:effectLst/>
            </a:endParaRPr>
          </a:p>
        </p:txBody>
      </p:sp>
      <p:pic>
        <p:nvPicPr>
          <p:cNvPr id="14338" name="Picture 2" descr="d:\Users\Владелец\Desktop\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28" y="1280106"/>
            <a:ext cx="7668344" cy="5401313"/>
          </a:xfrm>
          <a:prstGeom prst="rect">
            <a:avLst/>
          </a:prstGeom>
          <a:noFill/>
          <a:ln w="19050">
            <a:solidFill>
              <a:srgbClr val="6600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32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Users\Владелец\Desktop\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77" y="404664"/>
            <a:ext cx="8444096" cy="5953632"/>
          </a:xfrm>
          <a:prstGeom prst="rect">
            <a:avLst/>
          </a:prstGeom>
          <a:noFill/>
          <a:ln w="19050">
            <a:solidFill>
              <a:srgbClr val="6600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49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404664"/>
            <a:ext cx="8352928" cy="5947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700"/>
              </a:lnSpc>
            </a:pPr>
            <a:r>
              <a:rPr lang="ru-RU" sz="3200" b="1" dirty="0">
                <a:solidFill>
                  <a:srgbClr val="990033"/>
                </a:solidFill>
              </a:rPr>
              <a:t>Программа </a:t>
            </a:r>
            <a:r>
              <a:rPr lang="ru-RU" sz="3200" b="1" dirty="0" smtClean="0">
                <a:solidFill>
                  <a:srgbClr val="990033"/>
                </a:solidFill>
              </a:rPr>
              <a:t>по </a:t>
            </a:r>
            <a:r>
              <a:rPr lang="ru-RU" sz="3200" b="1" dirty="0">
                <a:solidFill>
                  <a:srgbClr val="990033"/>
                </a:solidFill>
              </a:rPr>
              <a:t>продвижению </a:t>
            </a:r>
            <a:r>
              <a:rPr lang="ru-RU" sz="3200" b="1" dirty="0" smtClean="0">
                <a:solidFill>
                  <a:srgbClr val="990033"/>
                </a:solidFill>
              </a:rPr>
              <a:t>                                     безопасного </a:t>
            </a:r>
            <a:r>
              <a:rPr lang="ru-RU" sz="3200" b="1" dirty="0">
                <a:solidFill>
                  <a:srgbClr val="990033"/>
                </a:solidFill>
              </a:rPr>
              <a:t>Интернета для детей </a:t>
            </a:r>
            <a:r>
              <a:rPr lang="ru-RU" sz="3200" b="1" dirty="0" smtClean="0">
                <a:solidFill>
                  <a:srgbClr val="990033"/>
                </a:solidFill>
              </a:rPr>
              <a:t>               </a:t>
            </a:r>
          </a:p>
          <a:p>
            <a:pPr algn="ctr">
              <a:lnSpc>
                <a:spcPts val="3700"/>
              </a:lnSpc>
            </a:pPr>
            <a:r>
              <a:rPr lang="ru-RU" sz="3800" b="1" dirty="0" smtClean="0">
                <a:solidFill>
                  <a:srgbClr val="990033"/>
                </a:solidFill>
              </a:rPr>
              <a:t>«В </a:t>
            </a:r>
            <a:r>
              <a:rPr lang="ru-RU" sz="3800" b="1" dirty="0">
                <a:solidFill>
                  <a:srgbClr val="990033"/>
                </a:solidFill>
              </a:rPr>
              <a:t>поисках </a:t>
            </a:r>
            <a:r>
              <a:rPr lang="ru-RU" sz="3800" b="1" dirty="0" smtClean="0">
                <a:solidFill>
                  <a:srgbClr val="990033"/>
                </a:solidFill>
              </a:rPr>
              <a:t>знаний</a:t>
            </a:r>
          </a:p>
          <a:p>
            <a:pPr algn="ctr">
              <a:lnSpc>
                <a:spcPts val="4200"/>
              </a:lnSpc>
            </a:pPr>
            <a:r>
              <a:rPr lang="ru-RU" sz="3800" b="1" dirty="0" smtClean="0">
                <a:solidFill>
                  <a:srgbClr val="990033"/>
                </a:solidFill>
              </a:rPr>
              <a:t> </a:t>
            </a:r>
            <a:r>
              <a:rPr lang="ru-RU" sz="3800" b="1" dirty="0">
                <a:solidFill>
                  <a:srgbClr val="990033"/>
                </a:solidFill>
              </a:rPr>
              <a:t>в океане информации»  </a:t>
            </a:r>
            <a:r>
              <a:rPr lang="ru-RU" sz="3500" b="1" dirty="0" smtClean="0">
                <a:solidFill>
                  <a:srgbClr val="990033"/>
                </a:solidFill>
              </a:rPr>
              <a:t>                                          </a:t>
            </a:r>
            <a:r>
              <a:rPr lang="ru-RU" sz="3000" b="1" dirty="0">
                <a:solidFill>
                  <a:srgbClr val="990033"/>
                </a:solidFill>
              </a:rPr>
              <a:t>в рамках проекта РГДБ «</a:t>
            </a:r>
            <a:r>
              <a:rPr lang="ru-RU" sz="3000" b="1" dirty="0" smtClean="0">
                <a:solidFill>
                  <a:srgbClr val="990033"/>
                </a:solidFill>
              </a:rPr>
              <a:t>Веб-Ландия»</a:t>
            </a:r>
          </a:p>
          <a:p>
            <a:pPr algn="ctr"/>
            <a:endParaRPr lang="ru-RU" b="1" dirty="0"/>
          </a:p>
          <a:p>
            <a:pPr algn="ctr"/>
            <a:endParaRPr lang="ru-RU" dirty="0"/>
          </a:p>
          <a:p>
            <a:r>
              <a:rPr lang="ru-RU" sz="2600" b="1" dirty="0">
                <a:solidFill>
                  <a:srgbClr val="6600CC"/>
                </a:solidFill>
              </a:rPr>
              <a:t>Часть </a:t>
            </a:r>
            <a:r>
              <a:rPr lang="ru-RU" sz="2600" b="1" dirty="0" smtClean="0">
                <a:solidFill>
                  <a:srgbClr val="6600CC"/>
                </a:solidFill>
              </a:rPr>
              <a:t>1. Информационно-рекламная </a:t>
            </a:r>
            <a:r>
              <a:rPr lang="ru-RU" sz="2600" b="1" dirty="0">
                <a:solidFill>
                  <a:srgbClr val="6600CC"/>
                </a:solidFill>
              </a:rPr>
              <a:t>деятельность среди пользователей </a:t>
            </a:r>
            <a:r>
              <a:rPr lang="ru-RU" sz="2600" b="1" dirty="0" smtClean="0">
                <a:solidFill>
                  <a:srgbClr val="6600CC"/>
                </a:solidFill>
              </a:rPr>
              <a:t>в сети </a:t>
            </a:r>
            <a:r>
              <a:rPr lang="ru-RU" sz="2600" b="1" dirty="0" smtClean="0">
                <a:solidFill>
                  <a:srgbClr val="6600CC"/>
                </a:solidFill>
              </a:rPr>
              <a:t>Интернет</a:t>
            </a:r>
          </a:p>
          <a:p>
            <a:endParaRPr lang="ru-RU" sz="2600" dirty="0">
              <a:solidFill>
                <a:srgbClr val="6600CC"/>
              </a:solidFill>
            </a:endParaRPr>
          </a:p>
          <a:p>
            <a:r>
              <a:rPr lang="ru-RU" sz="2600" b="1" dirty="0">
                <a:solidFill>
                  <a:srgbClr val="6600CC"/>
                </a:solidFill>
              </a:rPr>
              <a:t>Часть 2. Информационно-образовательная социокультурная деятельность </a:t>
            </a:r>
            <a:r>
              <a:rPr lang="ru-RU" sz="2600" b="1" dirty="0" smtClean="0">
                <a:solidFill>
                  <a:srgbClr val="6600CC"/>
                </a:solidFill>
              </a:rPr>
              <a:t>по </a:t>
            </a:r>
            <a:r>
              <a:rPr lang="ru-RU" sz="2600" b="1" dirty="0">
                <a:solidFill>
                  <a:srgbClr val="6600CC"/>
                </a:solidFill>
              </a:rPr>
              <a:t>каталогу «Вебландия»</a:t>
            </a:r>
            <a:endParaRPr lang="ru-RU" sz="2600" dirty="0">
              <a:solidFill>
                <a:srgbClr val="6600CC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256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40900"/>
            <a:ext cx="6125236" cy="88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100"/>
              </a:lnSpc>
            </a:pPr>
            <a:r>
              <a:rPr lang="ru-RU" sz="2800" b="1" dirty="0">
                <a:solidFill>
                  <a:srgbClr val="990033"/>
                </a:solidFill>
              </a:rPr>
              <a:t>Реклама сайтов «Вебландии» </a:t>
            </a:r>
            <a:endParaRPr lang="ru-RU" sz="2800" b="1" dirty="0" smtClean="0">
              <a:solidFill>
                <a:srgbClr val="990033"/>
              </a:solidFill>
            </a:endParaRPr>
          </a:p>
          <a:p>
            <a:pPr algn="ctr">
              <a:lnSpc>
                <a:spcPts val="3100"/>
              </a:lnSpc>
            </a:pPr>
            <a:r>
              <a:rPr lang="ru-RU" sz="2800" b="1" dirty="0" smtClean="0">
                <a:solidFill>
                  <a:srgbClr val="990033"/>
                </a:solidFill>
              </a:rPr>
              <a:t>в </a:t>
            </a:r>
            <a:r>
              <a:rPr lang="ru-RU" sz="2800" b="1" dirty="0">
                <a:solidFill>
                  <a:srgbClr val="990033"/>
                </a:solidFill>
              </a:rPr>
              <a:t>рамках летних </a:t>
            </a:r>
            <a:r>
              <a:rPr lang="ru-RU" sz="2800" b="1" dirty="0" smtClean="0">
                <a:solidFill>
                  <a:srgbClr val="990033"/>
                </a:solidFill>
              </a:rPr>
              <a:t>чтений</a:t>
            </a:r>
            <a:endParaRPr lang="ru-RU" sz="2800" dirty="0">
              <a:solidFill>
                <a:srgbClr val="990033"/>
              </a:solidFill>
              <a:effectLst/>
            </a:endParaRPr>
          </a:p>
        </p:txBody>
      </p:sp>
      <p:pic>
        <p:nvPicPr>
          <p:cNvPr id="16386" name="Picture 2" descr="d:\Users\Владелец\Desktop\9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7788217" cy="5523769"/>
          </a:xfrm>
          <a:prstGeom prst="rect">
            <a:avLst/>
          </a:prstGeom>
          <a:noFill/>
          <a:ln w="19050">
            <a:solidFill>
              <a:srgbClr val="6600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05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Users\Владелец\Desktop\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08" y="476672"/>
            <a:ext cx="8408613" cy="5956772"/>
          </a:xfrm>
          <a:prstGeom prst="rect">
            <a:avLst/>
          </a:prstGeom>
          <a:noFill/>
          <a:ln w="19050">
            <a:solidFill>
              <a:srgbClr val="6600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56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8006" y="332656"/>
            <a:ext cx="8496944" cy="5427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</a:pPr>
            <a:r>
              <a:rPr lang="ru-RU" sz="3500" b="1" dirty="0" smtClean="0">
                <a:solidFill>
                  <a:srgbClr val="990033"/>
                </a:solidFill>
              </a:rPr>
              <a:t>Вывод: </a:t>
            </a:r>
          </a:p>
          <a:p>
            <a:pPr algn="ctr">
              <a:lnSpc>
                <a:spcPts val="3200"/>
              </a:lnSpc>
            </a:pPr>
            <a:endParaRPr lang="ru-RU" sz="3000" b="1" dirty="0">
              <a:solidFill>
                <a:srgbClr val="990033"/>
              </a:solidFill>
            </a:endParaRPr>
          </a:p>
          <a:p>
            <a:pPr algn="ctr">
              <a:lnSpc>
                <a:spcPts val="3200"/>
              </a:lnSpc>
            </a:pPr>
            <a:r>
              <a:rPr lang="ru-RU" sz="3300" b="1" dirty="0" smtClean="0">
                <a:solidFill>
                  <a:srgbClr val="6600CC"/>
                </a:solidFill>
              </a:rPr>
              <a:t>информационно-образовательная </a:t>
            </a:r>
            <a:r>
              <a:rPr lang="ru-RU" sz="3300" b="1" dirty="0">
                <a:solidFill>
                  <a:srgbClr val="6600CC"/>
                </a:solidFill>
              </a:rPr>
              <a:t>работа нашей </a:t>
            </a:r>
            <a:r>
              <a:rPr lang="ru-RU" sz="3300" b="1" dirty="0" smtClean="0">
                <a:solidFill>
                  <a:srgbClr val="6600CC"/>
                </a:solidFill>
              </a:rPr>
              <a:t>библиотеки</a:t>
            </a:r>
          </a:p>
          <a:p>
            <a:pPr algn="ctr">
              <a:lnSpc>
                <a:spcPts val="3200"/>
              </a:lnSpc>
            </a:pPr>
            <a:r>
              <a:rPr lang="ru-RU" sz="3300" b="1" dirty="0" smtClean="0">
                <a:solidFill>
                  <a:srgbClr val="6600CC"/>
                </a:solidFill>
              </a:rPr>
              <a:t> </a:t>
            </a:r>
            <a:r>
              <a:rPr lang="ru-RU" sz="3300" b="1" dirty="0">
                <a:solidFill>
                  <a:srgbClr val="6600CC"/>
                </a:solidFill>
              </a:rPr>
              <a:t>направлена на популяризацию ресурса «Вебландии</a:t>
            </a:r>
            <a:r>
              <a:rPr lang="ru-RU" sz="3300" b="1" dirty="0" smtClean="0">
                <a:solidFill>
                  <a:srgbClr val="6600CC"/>
                </a:solidFill>
              </a:rPr>
              <a:t>»</a:t>
            </a:r>
          </a:p>
          <a:p>
            <a:pPr algn="ctr">
              <a:lnSpc>
                <a:spcPts val="3200"/>
              </a:lnSpc>
            </a:pPr>
            <a:r>
              <a:rPr lang="ru-RU" sz="3300" b="1" dirty="0" smtClean="0">
                <a:solidFill>
                  <a:srgbClr val="6600CC"/>
                </a:solidFill>
              </a:rPr>
              <a:t> как безопасного Интернета </a:t>
            </a:r>
            <a:r>
              <a:rPr lang="ru-RU" sz="3300" b="1" dirty="0">
                <a:solidFill>
                  <a:srgbClr val="6600CC"/>
                </a:solidFill>
              </a:rPr>
              <a:t>и рекламу  привлекательности сайтов её каталога для детей и родителей  и других пользователей сети Интернет</a:t>
            </a:r>
            <a:r>
              <a:rPr lang="ru-RU" sz="3300" b="1" dirty="0" smtClean="0">
                <a:solidFill>
                  <a:srgbClr val="6600CC"/>
                </a:solidFill>
              </a:rPr>
              <a:t>.</a:t>
            </a:r>
          </a:p>
          <a:p>
            <a:pPr algn="ctr">
              <a:lnSpc>
                <a:spcPts val="3200"/>
              </a:lnSpc>
            </a:pPr>
            <a:endParaRPr lang="ru-RU" sz="3300" b="1" dirty="0">
              <a:solidFill>
                <a:srgbClr val="6600CC"/>
              </a:solidFill>
              <a:effectLst/>
            </a:endParaRPr>
          </a:p>
          <a:p>
            <a:pPr algn="ctr">
              <a:lnSpc>
                <a:spcPts val="3200"/>
              </a:lnSpc>
            </a:pPr>
            <a:endParaRPr lang="ru-RU" sz="4000" b="1" dirty="0" smtClean="0">
              <a:solidFill>
                <a:srgbClr val="990033"/>
              </a:solidFill>
            </a:endParaRPr>
          </a:p>
          <a:p>
            <a:pPr algn="ctr">
              <a:lnSpc>
                <a:spcPts val="3200"/>
              </a:lnSpc>
            </a:pPr>
            <a:r>
              <a:rPr lang="ru-RU" sz="4000" b="1" dirty="0" smtClean="0">
                <a:solidFill>
                  <a:srgbClr val="990033"/>
                </a:solidFill>
              </a:rPr>
              <a:t>Спасибо за внимание!</a:t>
            </a:r>
            <a:endParaRPr lang="ru-RU" sz="4000" dirty="0">
              <a:solidFill>
                <a:srgbClr val="99003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8311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040778" y="1628800"/>
            <a:ext cx="4824413" cy="3108543"/>
          </a:xfrm>
          <a:prstGeom prst="rect">
            <a:avLst/>
          </a:prstGeom>
          <a:noFill/>
          <a:ln w="19050">
            <a:solidFill>
              <a:srgbClr val="66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800" dirty="0">
                <a:solidFill>
                  <a:srgbClr val="6600CC"/>
                </a:solidFill>
              </a:rPr>
              <a:t>Автор слайд-презентации</a:t>
            </a:r>
          </a:p>
          <a:p>
            <a:pPr algn="ctr"/>
            <a:r>
              <a:rPr lang="ru-RU" sz="2800" dirty="0" smtClean="0">
                <a:solidFill>
                  <a:srgbClr val="6600CC"/>
                </a:solidFill>
              </a:rPr>
              <a:t>Бобикова Елена Николаевна</a:t>
            </a:r>
          </a:p>
          <a:p>
            <a:pPr algn="ctr"/>
            <a:r>
              <a:rPr lang="ru-RU" sz="2800" dirty="0" smtClean="0">
                <a:solidFill>
                  <a:srgbClr val="6600CC"/>
                </a:solidFill>
              </a:rPr>
              <a:t>заведующая филиалом </a:t>
            </a:r>
            <a:r>
              <a:rPr lang="ru-RU" sz="2800" dirty="0">
                <a:solidFill>
                  <a:srgbClr val="6600CC"/>
                </a:solidFill>
              </a:rPr>
              <a:t>№ 27</a:t>
            </a:r>
          </a:p>
          <a:p>
            <a:pPr algn="ctr"/>
            <a:r>
              <a:rPr lang="ru-RU" sz="2800" dirty="0">
                <a:solidFill>
                  <a:srgbClr val="6600CC"/>
                </a:solidFill>
              </a:rPr>
              <a:t>МБУК г.о. Самара «СМИБС</a:t>
            </a:r>
            <a:r>
              <a:rPr lang="ru-RU" sz="2800" dirty="0" smtClean="0">
                <a:solidFill>
                  <a:srgbClr val="6600CC"/>
                </a:solidFill>
              </a:rPr>
              <a:t>»</a:t>
            </a:r>
          </a:p>
          <a:p>
            <a:pPr algn="ctr"/>
            <a:endParaRPr lang="ru-RU" sz="2800" dirty="0">
              <a:solidFill>
                <a:srgbClr val="6600CC"/>
              </a:solidFill>
            </a:endParaRPr>
          </a:p>
          <a:p>
            <a:pPr algn="ctr"/>
            <a:r>
              <a:rPr lang="ru-RU" sz="2800" dirty="0" smtClean="0">
                <a:solidFill>
                  <a:srgbClr val="6600CC"/>
                </a:solidFill>
              </a:rPr>
              <a:t>Самара</a:t>
            </a:r>
          </a:p>
          <a:p>
            <a:pPr algn="ctr"/>
            <a:r>
              <a:rPr lang="ru-RU" sz="2800" dirty="0" smtClean="0">
                <a:solidFill>
                  <a:srgbClr val="6600CC"/>
                </a:solidFill>
              </a:rPr>
              <a:t>2018 год</a:t>
            </a:r>
            <a:endParaRPr lang="ru-RU" sz="2800" dirty="0">
              <a:solidFill>
                <a:srgbClr val="66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11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0"/>
            <a:ext cx="820891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6600CC"/>
                </a:solidFill>
              </a:rPr>
              <a:t>Рекламная акция </a:t>
            </a:r>
            <a:r>
              <a:rPr lang="ru-RU" sz="2400" b="1" dirty="0" smtClean="0">
                <a:solidFill>
                  <a:srgbClr val="6600CC"/>
                </a:solidFill>
              </a:rPr>
              <a:t>ВКонтакте         </a:t>
            </a:r>
          </a:p>
          <a:p>
            <a:pPr algn="ctr">
              <a:lnSpc>
                <a:spcPts val="3000"/>
              </a:lnSpc>
            </a:pPr>
            <a:r>
              <a:rPr lang="ru-RU" sz="2800" b="1" dirty="0" smtClean="0">
                <a:solidFill>
                  <a:srgbClr val="6600CC"/>
                </a:solidFill>
              </a:rPr>
              <a:t> </a:t>
            </a:r>
            <a:r>
              <a:rPr lang="ru-RU" sz="2600" b="1" dirty="0">
                <a:solidFill>
                  <a:srgbClr val="990033"/>
                </a:solidFill>
              </a:rPr>
              <a:t>«Веб-Ландия рекомендует:</a:t>
            </a:r>
            <a:endParaRPr lang="ru-RU" sz="2600" dirty="0">
              <a:solidFill>
                <a:srgbClr val="990033"/>
              </a:solidFill>
            </a:endParaRPr>
          </a:p>
          <a:p>
            <a:pPr algn="ctr">
              <a:lnSpc>
                <a:spcPts val="3000"/>
              </a:lnSpc>
            </a:pPr>
            <a:r>
              <a:rPr lang="ru-RU" sz="2600" b="1" dirty="0">
                <a:solidFill>
                  <a:srgbClr val="990033"/>
                </a:solidFill>
              </a:rPr>
              <a:t>познавательно, интересно, полезно»</a:t>
            </a:r>
            <a:r>
              <a:rPr lang="ru-RU" sz="2600" dirty="0">
                <a:solidFill>
                  <a:srgbClr val="990033"/>
                </a:solidFill>
              </a:rPr>
              <a:t> </a:t>
            </a:r>
          </a:p>
        </p:txBody>
      </p:sp>
      <p:pic>
        <p:nvPicPr>
          <p:cNvPr id="4" name="Picture 2" descr="d:\Users\Владелец\Desktop\Для презентации\Веб-Ландия рекомендует май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7" t="16795" r="41019" b="19796"/>
          <a:stretch/>
        </p:blipFill>
        <p:spPr bwMode="auto">
          <a:xfrm>
            <a:off x="1979712" y="1331553"/>
            <a:ext cx="4824536" cy="5361867"/>
          </a:xfrm>
          <a:prstGeom prst="rect">
            <a:avLst/>
          </a:prstGeom>
          <a:noFill/>
          <a:ln w="19050">
            <a:solidFill>
              <a:srgbClr val="6600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63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Users\Владелец\Desktop\Для презентации\Веб-Ландия рекомендует июнь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6" t="20542" r="31003" b="12791"/>
          <a:stretch/>
        </p:blipFill>
        <p:spPr bwMode="auto">
          <a:xfrm>
            <a:off x="1255331" y="404664"/>
            <a:ext cx="6696745" cy="5994374"/>
          </a:xfrm>
          <a:prstGeom prst="rect">
            <a:avLst/>
          </a:prstGeom>
          <a:noFill/>
          <a:ln w="19050">
            <a:solidFill>
              <a:srgbClr val="6600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37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121" y="404664"/>
            <a:ext cx="8064896" cy="1515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700"/>
              </a:lnSpc>
            </a:pPr>
            <a:r>
              <a:rPr lang="ru-RU" sz="3000" b="1" dirty="0">
                <a:solidFill>
                  <a:srgbClr val="990033"/>
                </a:solidFill>
              </a:rPr>
              <a:t>Цикл виртуальных презентаций онлайн </a:t>
            </a:r>
            <a:r>
              <a:rPr lang="ru-RU" sz="3600" b="1" dirty="0">
                <a:solidFill>
                  <a:srgbClr val="990033"/>
                </a:solidFill>
              </a:rPr>
              <a:t>«Зовет «Веб-Ландия» в поход – </a:t>
            </a:r>
            <a:r>
              <a:rPr lang="ru-RU" sz="3600" b="1" dirty="0" smtClean="0">
                <a:solidFill>
                  <a:srgbClr val="990033"/>
                </a:solidFill>
              </a:rPr>
              <a:t> </a:t>
            </a:r>
          </a:p>
          <a:p>
            <a:pPr algn="ctr">
              <a:lnSpc>
                <a:spcPts val="3700"/>
              </a:lnSpc>
            </a:pPr>
            <a:r>
              <a:rPr lang="ru-RU" sz="3600" b="1" dirty="0" smtClean="0">
                <a:solidFill>
                  <a:srgbClr val="990033"/>
                </a:solidFill>
              </a:rPr>
              <a:t>там </a:t>
            </a:r>
            <a:r>
              <a:rPr lang="ru-RU" sz="3600" b="1" dirty="0">
                <a:solidFill>
                  <a:srgbClr val="990033"/>
                </a:solidFill>
              </a:rPr>
              <a:t>новых сказок круговорот</a:t>
            </a:r>
            <a:r>
              <a:rPr lang="ru-RU" sz="3600" b="1" dirty="0" smtClean="0">
                <a:solidFill>
                  <a:srgbClr val="990033"/>
                </a:solidFill>
              </a:rPr>
              <a:t>»</a:t>
            </a:r>
            <a:endParaRPr lang="ru-RU" sz="3600" dirty="0">
              <a:solidFill>
                <a:srgbClr val="990033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276872"/>
            <a:ext cx="82089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>
                <a:solidFill>
                  <a:srgbClr val="6600CC"/>
                </a:solidFill>
              </a:rPr>
              <a:t>Рубрика 1 квартала </a:t>
            </a:r>
            <a:r>
              <a:rPr lang="ru-RU" sz="2500" b="1" dirty="0" smtClean="0">
                <a:solidFill>
                  <a:srgbClr val="6600CC"/>
                </a:solidFill>
              </a:rPr>
              <a:t>«</a:t>
            </a:r>
            <a:r>
              <a:rPr lang="ru-RU" sz="2500" b="1" dirty="0">
                <a:solidFill>
                  <a:srgbClr val="6600CC"/>
                </a:solidFill>
              </a:rPr>
              <a:t>Природа дарит сказку»</a:t>
            </a:r>
          </a:p>
          <a:p>
            <a:r>
              <a:rPr lang="ru-RU" sz="2500" b="1" dirty="0">
                <a:solidFill>
                  <a:srgbClr val="6600CC"/>
                </a:solidFill>
              </a:rPr>
              <a:t>Рубрика 2 квартала «Братья наши меньшие»                                                             Рубрика 3 квартала «Волшебных сказок хоровод»</a:t>
            </a:r>
          </a:p>
          <a:p>
            <a:r>
              <a:rPr lang="ru-RU" sz="2500" b="1" dirty="0">
                <a:solidFill>
                  <a:srgbClr val="6600CC"/>
                </a:solidFill>
              </a:rPr>
              <a:t>Рубрика 4 </a:t>
            </a:r>
            <a:r>
              <a:rPr lang="ru-RU" sz="2500" b="1" dirty="0" smtClean="0">
                <a:solidFill>
                  <a:srgbClr val="6600CC"/>
                </a:solidFill>
              </a:rPr>
              <a:t>квартала </a:t>
            </a:r>
            <a:r>
              <a:rPr lang="ru-RU" sz="2500" b="1" dirty="0">
                <a:solidFill>
                  <a:srgbClr val="6600CC"/>
                </a:solidFill>
              </a:rPr>
              <a:t>«Сказка разная нужна, сказка разная важна</a:t>
            </a:r>
            <a:r>
              <a:rPr lang="ru-RU" sz="2500" b="1" dirty="0" smtClean="0">
                <a:solidFill>
                  <a:srgbClr val="6600CC"/>
                </a:solidFill>
              </a:rPr>
              <a:t>»</a:t>
            </a:r>
          </a:p>
          <a:p>
            <a:endParaRPr lang="ru-RU" sz="2400" b="1" dirty="0">
              <a:solidFill>
                <a:srgbClr val="6600CC"/>
              </a:solidFill>
            </a:endParaRPr>
          </a:p>
          <a:p>
            <a:r>
              <a:rPr lang="ru-RU" sz="2500" b="1" u="sng" dirty="0">
                <a:solidFill>
                  <a:srgbClr val="6600CC"/>
                </a:solidFill>
              </a:rPr>
              <a:t>Источник в каталоге «</a:t>
            </a:r>
            <a:r>
              <a:rPr lang="ru-RU" sz="2500" b="1" u="sng" dirty="0" smtClean="0">
                <a:solidFill>
                  <a:srgbClr val="6600CC"/>
                </a:solidFill>
              </a:rPr>
              <a:t>Веб-</a:t>
            </a:r>
            <a:r>
              <a:rPr lang="ru-RU" sz="2500" b="1" u="sng" dirty="0">
                <a:solidFill>
                  <a:srgbClr val="6600CC"/>
                </a:solidFill>
              </a:rPr>
              <a:t>Л</a:t>
            </a:r>
            <a:r>
              <a:rPr lang="ru-RU" sz="2500" b="1" u="sng" dirty="0" smtClean="0">
                <a:solidFill>
                  <a:srgbClr val="6600CC"/>
                </a:solidFill>
              </a:rPr>
              <a:t>андия»:</a:t>
            </a:r>
            <a:r>
              <a:rPr lang="ru-RU" sz="2500" b="1" dirty="0" smtClean="0">
                <a:solidFill>
                  <a:srgbClr val="6600CC"/>
                </a:solidFill>
              </a:rPr>
              <a:t> детский </a:t>
            </a:r>
            <a:r>
              <a:rPr lang="ru-RU" sz="2500" b="1" dirty="0">
                <a:solidFill>
                  <a:srgbClr val="6600CC"/>
                </a:solidFill>
              </a:rPr>
              <a:t>портал «Солнышко», детская онлайн библиотека, творчество современных авторов. </a:t>
            </a:r>
          </a:p>
        </p:txBody>
      </p:sp>
    </p:spTree>
    <p:extLst>
      <p:ext uri="{BB962C8B-B14F-4D97-AF65-F5344CB8AC3E}">
        <p14:creationId xmlns:p14="http://schemas.microsoft.com/office/powerpoint/2010/main" val="23228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Владелец\Desktop\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05" y="239548"/>
            <a:ext cx="5762445" cy="5045161"/>
          </a:xfrm>
          <a:prstGeom prst="rect">
            <a:avLst/>
          </a:prstGeom>
          <a:noFill/>
          <a:ln w="19050">
            <a:solidFill>
              <a:srgbClr val="6600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Users\Владелец\Documents\вебландия\2018\Зовет Веб-Ландия в поход...2018\Abstrakcja_67_1152x864_11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356154"/>
            <a:ext cx="3084273" cy="2313206"/>
          </a:xfrm>
          <a:prstGeom prst="rect">
            <a:avLst/>
          </a:prstGeom>
          <a:noFill/>
          <a:ln w="19050">
            <a:solidFill>
              <a:srgbClr val="6600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03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Users\Владелец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06" y="260648"/>
            <a:ext cx="5939362" cy="6249866"/>
          </a:xfrm>
          <a:prstGeom prst="rect">
            <a:avLst/>
          </a:prstGeom>
          <a:noFill/>
          <a:ln w="19050">
            <a:solidFill>
              <a:srgbClr val="6600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Users\Владелец\Documents\вебландия\2018\Зовет Веб-Ландия в поход...2018\больший разме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43" y="4348758"/>
            <a:ext cx="2952399" cy="2304000"/>
          </a:xfrm>
          <a:prstGeom prst="rect">
            <a:avLst/>
          </a:prstGeom>
          <a:noFill/>
          <a:ln w="19050">
            <a:solidFill>
              <a:srgbClr val="6600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78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0"/>
            <a:ext cx="8208912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500"/>
              </a:lnSpc>
            </a:pPr>
            <a:r>
              <a:rPr lang="ru-RU" sz="3000" b="1" dirty="0">
                <a:solidFill>
                  <a:srgbClr val="990033"/>
                </a:solidFill>
              </a:rPr>
              <a:t>Рекламно-информационная </a:t>
            </a:r>
            <a:r>
              <a:rPr lang="ru-RU" sz="3000" b="1" dirty="0" smtClean="0">
                <a:solidFill>
                  <a:srgbClr val="990033"/>
                </a:solidFill>
              </a:rPr>
              <a:t>акция</a:t>
            </a:r>
          </a:p>
          <a:p>
            <a:pPr algn="ctr">
              <a:lnSpc>
                <a:spcPts val="3500"/>
              </a:lnSpc>
            </a:pPr>
            <a:r>
              <a:rPr lang="ru-RU" sz="3000" b="1" dirty="0" smtClean="0">
                <a:solidFill>
                  <a:srgbClr val="990033"/>
                </a:solidFill>
              </a:rPr>
              <a:t> </a:t>
            </a:r>
            <a:r>
              <a:rPr lang="ru-RU" sz="3400" b="1" dirty="0">
                <a:solidFill>
                  <a:srgbClr val="990033"/>
                </a:solidFill>
              </a:rPr>
              <a:t>«За книгой – в «Веб-Ландию»</a:t>
            </a:r>
            <a:r>
              <a:rPr lang="ru-RU" sz="3400" dirty="0">
                <a:solidFill>
                  <a:srgbClr val="990033"/>
                </a:solidFill>
              </a:rPr>
              <a:t> </a:t>
            </a:r>
          </a:p>
        </p:txBody>
      </p:sp>
      <p:pic>
        <p:nvPicPr>
          <p:cNvPr id="5122" name="Picture 2" descr="d:\Users\Владелец\Desktop\Для презентации\За книгой - в Веб-Ландию июнь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534" r="40894" b="7503"/>
          <a:stretch/>
        </p:blipFill>
        <p:spPr bwMode="auto">
          <a:xfrm>
            <a:off x="2123728" y="988558"/>
            <a:ext cx="4480729" cy="5671585"/>
          </a:xfrm>
          <a:prstGeom prst="rect">
            <a:avLst/>
          </a:prstGeom>
          <a:noFill/>
          <a:ln w="19050">
            <a:solidFill>
              <a:srgbClr val="6600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5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796"/>
            <a:ext cx="806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600"/>
              </a:lnSpc>
            </a:pPr>
            <a:r>
              <a:rPr lang="ru-RU" sz="3000" b="1" dirty="0">
                <a:solidFill>
                  <a:srgbClr val="990033"/>
                </a:solidFill>
              </a:rPr>
              <a:t>Рекламно-информационная </a:t>
            </a:r>
            <a:r>
              <a:rPr lang="ru-RU" sz="3000" b="1" dirty="0" smtClean="0">
                <a:solidFill>
                  <a:srgbClr val="990033"/>
                </a:solidFill>
              </a:rPr>
              <a:t>акция</a:t>
            </a:r>
          </a:p>
          <a:p>
            <a:pPr algn="ctr">
              <a:lnSpc>
                <a:spcPts val="3600"/>
              </a:lnSpc>
            </a:pPr>
            <a:r>
              <a:rPr lang="ru-RU" sz="3000" b="1" dirty="0" smtClean="0">
                <a:solidFill>
                  <a:srgbClr val="990033"/>
                </a:solidFill>
              </a:rPr>
              <a:t> </a:t>
            </a:r>
            <a:r>
              <a:rPr lang="ru-RU" sz="3000" b="1" dirty="0">
                <a:solidFill>
                  <a:srgbClr val="990033"/>
                </a:solidFill>
              </a:rPr>
              <a:t>«Лето </a:t>
            </a:r>
            <a:r>
              <a:rPr lang="ru-RU" sz="3400" b="1" dirty="0">
                <a:solidFill>
                  <a:srgbClr val="990033"/>
                </a:solidFill>
              </a:rPr>
              <a:t>с «</a:t>
            </a:r>
            <a:r>
              <a:rPr lang="ru-RU" sz="3400" b="1" dirty="0" smtClean="0">
                <a:solidFill>
                  <a:srgbClr val="990033"/>
                </a:solidFill>
              </a:rPr>
              <a:t>Веб-Ландией</a:t>
            </a:r>
            <a:r>
              <a:rPr lang="ru-RU" sz="3400" b="1" dirty="0">
                <a:solidFill>
                  <a:srgbClr val="990033"/>
                </a:solidFill>
              </a:rPr>
              <a:t>»</a:t>
            </a:r>
            <a:r>
              <a:rPr lang="ru-RU" sz="3400" dirty="0">
                <a:solidFill>
                  <a:srgbClr val="990033"/>
                </a:solidFill>
              </a:rPr>
              <a:t> </a:t>
            </a:r>
          </a:p>
        </p:txBody>
      </p:sp>
      <p:pic>
        <p:nvPicPr>
          <p:cNvPr id="6146" name="Picture 2" descr="d:\Users\Владелец\Desktop\Для презентации\Лето с Веб-Ландией июнь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3" t="21327" r="32806" b="13539"/>
          <a:stretch/>
        </p:blipFill>
        <p:spPr bwMode="auto">
          <a:xfrm>
            <a:off x="1331640" y="1048525"/>
            <a:ext cx="6408712" cy="5588508"/>
          </a:xfrm>
          <a:prstGeom prst="rect">
            <a:avLst/>
          </a:prstGeom>
          <a:noFill/>
          <a:ln w="19050">
            <a:solidFill>
              <a:srgbClr val="6600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72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378</TotalTime>
  <Words>339</Words>
  <Application>Microsoft Office PowerPoint</Application>
  <PresentationFormat>Экран (4:3)</PresentationFormat>
  <Paragraphs>85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СМИБС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Владелец</dc:creator>
  <cp:lastModifiedBy>Владелец</cp:lastModifiedBy>
  <cp:revision>87</cp:revision>
  <dcterms:created xsi:type="dcterms:W3CDTF">2018-05-14T14:18:33Z</dcterms:created>
  <dcterms:modified xsi:type="dcterms:W3CDTF">2018-06-15T09:26:11Z</dcterms:modified>
</cp:coreProperties>
</file>